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11" r:id="rId1"/>
  </p:sldMasterIdLst>
  <p:notesMasterIdLst>
    <p:notesMasterId r:id="rId3"/>
  </p:notesMasterIdLst>
  <p:sldIdLst>
    <p:sldId id="5083" r:id="rId2"/>
  </p:sldIdLst>
  <p:sldSz cx="9906000" cy="6858000" type="A4"/>
  <p:notesSz cx="6797675" cy="9926638"/>
  <p:embeddedFontLst>
    <p:embeddedFont>
      <p:font typeface="Pretendard ExtraBold" panose="020B0600000101010101" charset="-127"/>
      <p:bold r:id="rId4"/>
    </p:embeddedFont>
    <p:embeddedFont>
      <p:font typeface="Pretendard Medium" panose="020B0600000101010101" charset="-127"/>
      <p:regular r:id="rId5"/>
    </p:embeddedFont>
    <p:embeddedFont>
      <p:font typeface="나눔스퀘어 네오 Bold" panose="00000800000000000000" pitchFamily="2" charset="-127"/>
      <p:bold r:id="rId6"/>
    </p:embeddedFont>
    <p:embeddedFont>
      <p:font typeface="나눔스퀘어 네오 Heavy" panose="00000A00000000000000" pitchFamily="2" charset="-127"/>
      <p:bold r:id="rId7"/>
    </p:embeddedFont>
    <p:embeddedFont>
      <p:font typeface="맑은 고딕" panose="020B0503020000020004" pitchFamily="50" charset="-127"/>
      <p:regular r:id="rId8"/>
      <p:bold r:id="rId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551" userDrawn="1">
          <p15:clr>
            <a:srgbClr val="A4A3A4"/>
          </p15:clr>
        </p15:guide>
        <p15:guide id="4" pos="466" userDrawn="1">
          <p15:clr>
            <a:srgbClr val="A4A3A4"/>
          </p15:clr>
        </p15:guide>
        <p15:guide id="5" pos="2440" userDrawn="1">
          <p15:clr>
            <a:srgbClr val="A4A3A4"/>
          </p15:clr>
        </p15:guide>
        <p15:guide id="7" pos="557" userDrawn="1">
          <p15:clr>
            <a:srgbClr val="A4A3A4"/>
          </p15:clr>
        </p15:guide>
        <p15:guide id="8" pos="3347" userDrawn="1">
          <p15:clr>
            <a:srgbClr val="A4A3A4"/>
          </p15:clr>
        </p15:guide>
        <p15:guide id="10" orient="horz" pos="2069" userDrawn="1">
          <p15:clr>
            <a:srgbClr val="A4A3A4"/>
          </p15:clr>
        </p15:guide>
        <p15:guide id="11" pos="5774" userDrawn="1">
          <p15:clr>
            <a:srgbClr val="A4A3A4"/>
          </p15:clr>
        </p15:guide>
        <p15:guide id="12" orient="horz" pos="10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6FAF4"/>
    <a:srgbClr val="F2C933"/>
    <a:srgbClr val="BB1643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737" autoAdjust="0"/>
  </p:normalViewPr>
  <p:slideViewPr>
    <p:cSldViewPr snapToGrid="0">
      <p:cViewPr varScale="1">
        <p:scale>
          <a:sx n="113" d="100"/>
          <a:sy n="113" d="100"/>
        </p:scale>
        <p:origin x="1692" y="96"/>
      </p:cViewPr>
      <p:guideLst>
        <p:guide pos="3551"/>
        <p:guide pos="466"/>
        <p:guide pos="2440"/>
        <p:guide pos="557"/>
        <p:guide pos="3347"/>
        <p:guide orient="horz" pos="2069"/>
        <p:guide pos="5774"/>
        <p:guide orient="horz" pos="100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403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8FF77-D9D1-48EA-9186-781BF7D49112}" type="datetimeFigureOut">
              <a:rPr lang="ko-KR" altLang="en-US" smtClean="0"/>
              <a:t>2024-04-26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249DA-F737-4ED9-A482-50DEF8AC3A7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23910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8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1D8ED4-BCA3-1F43-39AD-94845DA1C401}"/>
              </a:ext>
            </a:extLst>
          </p:cNvPr>
          <p:cNvSpPr txBox="1"/>
          <p:nvPr userDrawn="1"/>
        </p:nvSpPr>
        <p:spPr>
          <a:xfrm>
            <a:off x="665405" y="105638"/>
            <a:ext cx="3614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400" spc="-1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1"/>
                </a:solidFill>
                <a:latin typeface="나눔스퀘어 네오 ExtraBold" panose="00000900000000000000" pitchFamily="2" charset="-127"/>
                <a:ea typeface="나눔스퀘어 네오 ExtraBold" panose="00000900000000000000" pitchFamily="2" charset="-127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1" kern="0" dirty="0">
                <a:ln>
                  <a:solidFill>
                    <a:srgbClr val="F2C933">
                      <a:alpha val="0"/>
                    </a:srgbClr>
                  </a:solidFill>
                </a:ln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SemiBold" panose="02000703000000020004" pitchFamily="2" charset="-127"/>
              </a:rPr>
              <a:t>2024 </a:t>
            </a:r>
            <a:r>
              <a:rPr lang="ko-KR" altLang="en-US" b="1" kern="0" dirty="0">
                <a:ln>
                  <a:solidFill>
                    <a:srgbClr val="F2C933">
                      <a:alpha val="0"/>
                    </a:srgbClr>
                  </a:solidFill>
                </a:ln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SemiBold" panose="02000703000000020004" pitchFamily="2" charset="-127"/>
              </a:rPr>
              <a:t>예술산업아카데미 예술기업 </a:t>
            </a:r>
            <a:r>
              <a:rPr lang="ko-KR" altLang="en-US" b="1" kern="0" dirty="0" err="1">
                <a:ln>
                  <a:solidFill>
                    <a:srgbClr val="F2C933">
                      <a:alpha val="0"/>
                    </a:srgbClr>
                  </a:solidFill>
                </a:ln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SemiBold" panose="02000703000000020004" pitchFamily="2" charset="-127"/>
              </a:rPr>
              <a:t>멘토제</a:t>
            </a:r>
            <a:r>
              <a:rPr lang="ko-KR" altLang="en-US" b="1" kern="0" dirty="0">
                <a:ln>
                  <a:solidFill>
                    <a:srgbClr val="F2C933">
                      <a:alpha val="0"/>
                    </a:srgbClr>
                  </a:solidFill>
                </a:ln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SemiBold" panose="02000703000000020004" pitchFamily="2" charset="-127"/>
              </a:rPr>
              <a:t> 지원서 </a:t>
            </a:r>
            <a:endParaRPr kumimoji="0" lang="ko-KR" altLang="en-US" sz="1400" b="1" i="0" u="none" strike="noStrike" kern="0" cap="none" spc="-100" normalizeH="0" baseline="0" noProof="0" dirty="0">
              <a:ln>
                <a:solidFill>
                  <a:srgbClr val="F2C933">
                    <a:alpha val="0"/>
                  </a:srgbClr>
                </a:solidFill>
              </a:ln>
              <a:solidFill>
                <a:srgbClr val="7F7F7F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Pretendard SemiBold" panose="02000703000000020004" pitchFamily="2" charset="-127"/>
            </a:endParaRPr>
          </a:p>
        </p:txBody>
      </p:sp>
      <p:sp>
        <p:nvSpPr>
          <p:cNvPr id="6" name="사각형: 둥근 위쪽 모서리 5">
            <a:extLst>
              <a:ext uri="{FF2B5EF4-FFF2-40B4-BE49-F238E27FC236}">
                <a16:creationId xmlns:a16="http://schemas.microsoft.com/office/drawing/2014/main" id="{57D93AF7-F437-87DD-6F0D-0EB58462C7BC}"/>
              </a:ext>
            </a:extLst>
          </p:cNvPr>
          <p:cNvSpPr/>
          <p:nvPr userDrawn="1"/>
        </p:nvSpPr>
        <p:spPr>
          <a:xfrm rot="10800000">
            <a:off x="157017" y="0"/>
            <a:ext cx="462107" cy="426721"/>
          </a:xfrm>
          <a:prstGeom prst="round2SameRect">
            <a:avLst/>
          </a:prstGeom>
          <a:solidFill>
            <a:srgbClr val="F2C9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rgbClr val="F2F2F2">
                  <a:lumMod val="85000"/>
                  <a:lumOff val="15000"/>
                </a:srgbClr>
              </a:solidFill>
              <a:effectLst/>
              <a:uLnTx/>
              <a:uFillTx/>
              <a:latin typeface="나눔스퀘어 네오 Bold"/>
              <a:ea typeface="나눔스퀘어 네오 Bold"/>
              <a:cs typeface="+mn-cs"/>
            </a:endParaRP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F9D2FEAF-45AF-51BE-4FFF-F5514FECF9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25408" y="6603612"/>
            <a:ext cx="550958" cy="179622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-33316404" eaLnBrk="1" hangingPunct="1">
              <a:spcBef>
                <a:spcPct val="0"/>
              </a:spcBef>
              <a:defRPr sz="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Pretendard Medium" panose="02000603000000020004" pitchFamily="2" charset="-127"/>
                <a:ea typeface="Pretendard Medium" panose="02000603000000020004" pitchFamily="2" charset="-127"/>
                <a:cs typeface="Pretendard Medium" panose="02000603000000020004" pitchFamily="2" charset="-127"/>
              </a:defRPr>
            </a:lvl1pPr>
          </a:lstStyle>
          <a:p>
            <a:pPr>
              <a:defRPr/>
            </a:pPr>
            <a:fld id="{9EF15EB7-FE8D-410D-9EFA-83D503E27CFB}" type="slidenum">
              <a:rPr lang="en-US" altLang="ko-KR" smtClean="0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39F40E-50B2-2CEB-EFAE-3F91FC40F693}"/>
              </a:ext>
            </a:extLst>
          </p:cNvPr>
          <p:cNvSpPr txBox="1"/>
          <p:nvPr userDrawn="1"/>
        </p:nvSpPr>
        <p:spPr>
          <a:xfrm>
            <a:off x="7531343" y="6601090"/>
            <a:ext cx="1793608" cy="1846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Pretendard Medium" panose="02000603000000020004" pitchFamily="2" charset="-127"/>
                <a:ea typeface="Pretendard Medium" panose="02000603000000020004" pitchFamily="2" charset="-127"/>
                <a:cs typeface="Pretendard Medium" panose="02000603000000020004" pitchFamily="2" charset="-127"/>
              </a:rPr>
              <a:t>Copyrightⓒ</a:t>
            </a:r>
            <a:r>
              <a:rPr lang="ko-KR" altLang="en-US" sz="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Pretendard Medium" panose="02000603000000020004" pitchFamily="2" charset="-127"/>
                <a:ea typeface="Pretendard Medium" panose="02000603000000020004" pitchFamily="2" charset="-127"/>
                <a:cs typeface="Pretendard Medium" panose="02000603000000020004" pitchFamily="2" charset="-127"/>
              </a:rPr>
              <a:t>예술산업아카데미</a:t>
            </a:r>
            <a:r>
              <a:rPr lang="en-US" altLang="ko-KR" sz="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Pretendard Medium" panose="02000603000000020004" pitchFamily="2" charset="-127"/>
                <a:ea typeface="Pretendard Medium" panose="02000603000000020004" pitchFamily="2" charset="-127"/>
                <a:cs typeface="Pretendard Medium" panose="02000603000000020004" pitchFamily="2" charset="-127"/>
              </a:rPr>
              <a:t> rights reserved.</a:t>
            </a:r>
            <a:endParaRPr lang="ko-KR" altLang="en-US" sz="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50000"/>
                </a:schemeClr>
              </a:solidFill>
              <a:latin typeface="Pretendard Medium" panose="02000603000000020004" pitchFamily="2" charset="-127"/>
              <a:ea typeface="Pretendard Medium" panose="02000603000000020004" pitchFamily="2" charset="-127"/>
              <a:cs typeface="Pretendard Medium" panose="020006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466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963FF-FEF0-4789-99DD-872790EDA8F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65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7" r:id="rId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ExtraBold" panose="02000903000000020004" pitchFamily="2" charset="-127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SemiBold" panose="02000703000000020004" pitchFamily="2" charset="-127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SemiBold" panose="02000703000000020004" pitchFamily="2" charset="-127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SemiBold" panose="02000703000000020004" pitchFamily="2" charset="-127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SemiBold" panose="02000703000000020004" pitchFamily="2" charset="-127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Pretendard SemiBold" panose="02000703000000020004" pitchFamily="2" charset="-127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cademy@gokams.or.k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4A7F443-5280-9880-05E5-26249F720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5408" y="6603612"/>
            <a:ext cx="550958" cy="179622"/>
          </a:xfrm>
        </p:spPr>
        <p:txBody>
          <a:bodyPr/>
          <a:lstStyle/>
          <a:p>
            <a:pPr>
              <a:defRPr/>
            </a:pPr>
            <a:fld id="{9EF15EB7-FE8D-410D-9EFA-83D503E27CFB}" type="slidenum">
              <a:rPr lang="en-US" altLang="ko-KR" smtClean="0"/>
              <a:pPr>
                <a:defRPr/>
              </a:pPr>
              <a:t>1</a:t>
            </a:fld>
            <a:endParaRPr lang="en-US" altLang="ko-K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F57A77-BB8C-3B5F-997D-62B2E51DE8D2}"/>
              </a:ext>
            </a:extLst>
          </p:cNvPr>
          <p:cNvSpPr txBox="1"/>
          <p:nvPr/>
        </p:nvSpPr>
        <p:spPr>
          <a:xfrm>
            <a:off x="757572" y="1023512"/>
            <a:ext cx="27699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ko-KR" sz="1600" spc="-70" dirty="0">
                <a:ln>
                  <a:solidFill>
                    <a:srgbClr val="F2C933">
                      <a:alpha val="0"/>
                    </a:srgbClr>
                  </a:solidFill>
                </a:ln>
                <a:solidFill>
                  <a:srgbClr val="FFFFFF"/>
                </a:solidFill>
                <a:latin typeface="나눔스퀘어 네오 Heavy" panose="00000A00000000000000" pitchFamily="2" charset="-127"/>
                <a:ea typeface="나눔스퀘어 네오 Heavy" panose="00000A00000000000000" pitchFamily="2" charset="-127"/>
              </a:rPr>
              <a:t>02</a:t>
            </a:r>
            <a:endParaRPr lang="ko-KR" altLang="en-US" sz="1600" spc="-70" dirty="0">
              <a:ln>
                <a:solidFill>
                  <a:srgbClr val="F2C933">
                    <a:alpha val="0"/>
                  </a:srgbClr>
                </a:solidFill>
              </a:ln>
              <a:solidFill>
                <a:srgbClr val="FFFFFF"/>
              </a:solidFill>
              <a:latin typeface="나눔스퀘어 네오 Heavy" panose="00000A00000000000000" pitchFamily="2" charset="-127"/>
              <a:ea typeface="나눔스퀘어 네오 Heavy" panose="00000A00000000000000" pitchFamily="2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D8FC15-25FA-2FBB-260B-E00F265B6151}"/>
              </a:ext>
            </a:extLst>
          </p:cNvPr>
          <p:cNvSpPr txBox="1"/>
          <p:nvPr/>
        </p:nvSpPr>
        <p:spPr>
          <a:xfrm>
            <a:off x="4953000" y="74766"/>
            <a:ext cx="4758266" cy="276999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>
            <a:spAutoFit/>
          </a:bodyPr>
          <a:lstStyle/>
          <a:p>
            <a:pPr algn="ctr" defTabSz="414772" latinLnBrk="0">
              <a:spcAft>
                <a:spcPts val="600"/>
              </a:spcAft>
              <a:defRPr/>
            </a:pPr>
            <a:r>
              <a:rPr lang="en-US" altLang="ko-KR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※ </a:t>
            </a:r>
            <a:r>
              <a:rPr lang="ko-KR" altLang="en-US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본 지원서는 </a:t>
            </a:r>
            <a:r>
              <a:rPr lang="en-US" altLang="ko-KR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  <a:hlinkClick r:id="rId2"/>
              </a:rPr>
              <a:t>academy@gokams.or.kr</a:t>
            </a:r>
            <a:r>
              <a:rPr lang="ko-KR" altLang="en-US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로 </a:t>
            </a:r>
            <a:r>
              <a:rPr lang="en-US" altLang="ko-KR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PPT</a:t>
            </a:r>
            <a:r>
              <a:rPr lang="ko-KR" altLang="en-US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파일로 제출해 주세요</a:t>
            </a:r>
            <a:r>
              <a:rPr lang="en-US" altLang="ko-KR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.</a:t>
            </a:r>
            <a:r>
              <a:rPr lang="ko-KR" altLang="en-US" sz="1200" spc="-45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스퀘어 네오 Bold" panose="00000800000000000000" pitchFamily="2" charset="-127"/>
                <a:ea typeface="나눔스퀘어 네오 Bold" panose="00000800000000000000" pitchFamily="2" charset="-127"/>
              </a:rPr>
              <a:t> </a:t>
            </a:r>
            <a:endParaRPr lang="en-US" altLang="ko-KR" sz="1200" spc="-45" dirty="0">
              <a:ln>
                <a:solidFill>
                  <a:schemeClr val="accent1">
                    <a:alpha val="0"/>
                  </a:schemeClr>
                </a:solidFill>
              </a:ln>
              <a:latin typeface="나눔스퀘어 네오 Bold" panose="00000800000000000000" pitchFamily="2" charset="-127"/>
              <a:ea typeface="나눔스퀘어 네오 Bold" panose="00000800000000000000" pitchFamily="2" charset="-127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F61778D9-EAFD-F89A-FB8D-F4A840A0B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318871"/>
              </p:ext>
            </p:extLst>
          </p:nvPr>
        </p:nvGraphicFramePr>
        <p:xfrm>
          <a:off x="347133" y="460734"/>
          <a:ext cx="9211734" cy="5986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246">
                  <a:extLst>
                    <a:ext uri="{9D8B030D-6E8A-4147-A177-3AD203B41FA5}">
                      <a16:colId xmlns:a16="http://schemas.microsoft.com/office/drawing/2014/main" val="8128000"/>
                    </a:ext>
                  </a:extLst>
                </a:gridCol>
                <a:gridCol w="824900">
                  <a:extLst>
                    <a:ext uri="{9D8B030D-6E8A-4147-A177-3AD203B41FA5}">
                      <a16:colId xmlns:a16="http://schemas.microsoft.com/office/drawing/2014/main" val="987590389"/>
                    </a:ext>
                  </a:extLst>
                </a:gridCol>
                <a:gridCol w="2154353">
                  <a:extLst>
                    <a:ext uri="{9D8B030D-6E8A-4147-A177-3AD203B41FA5}">
                      <a16:colId xmlns:a16="http://schemas.microsoft.com/office/drawing/2014/main" val="3739734005"/>
                    </a:ext>
                  </a:extLst>
                </a:gridCol>
                <a:gridCol w="554035">
                  <a:extLst>
                    <a:ext uri="{9D8B030D-6E8A-4147-A177-3AD203B41FA5}">
                      <a16:colId xmlns:a16="http://schemas.microsoft.com/office/drawing/2014/main" val="2991131012"/>
                    </a:ext>
                  </a:extLst>
                </a:gridCol>
                <a:gridCol w="158742">
                  <a:extLst>
                    <a:ext uri="{9D8B030D-6E8A-4147-A177-3AD203B41FA5}">
                      <a16:colId xmlns:a16="http://schemas.microsoft.com/office/drawing/2014/main" val="841718737"/>
                    </a:ext>
                  </a:extLst>
                </a:gridCol>
                <a:gridCol w="945033">
                  <a:extLst>
                    <a:ext uri="{9D8B030D-6E8A-4147-A177-3AD203B41FA5}">
                      <a16:colId xmlns:a16="http://schemas.microsoft.com/office/drawing/2014/main" val="1867935312"/>
                    </a:ext>
                  </a:extLst>
                </a:gridCol>
                <a:gridCol w="552602">
                  <a:extLst>
                    <a:ext uri="{9D8B030D-6E8A-4147-A177-3AD203B41FA5}">
                      <a16:colId xmlns:a16="http://schemas.microsoft.com/office/drawing/2014/main" val="2985660498"/>
                    </a:ext>
                  </a:extLst>
                </a:gridCol>
                <a:gridCol w="640700">
                  <a:extLst>
                    <a:ext uri="{9D8B030D-6E8A-4147-A177-3AD203B41FA5}">
                      <a16:colId xmlns:a16="http://schemas.microsoft.com/office/drawing/2014/main" val="432067006"/>
                    </a:ext>
                  </a:extLst>
                </a:gridCol>
                <a:gridCol w="2859123">
                  <a:extLst>
                    <a:ext uri="{9D8B030D-6E8A-4147-A177-3AD203B41FA5}">
                      <a16:colId xmlns:a16="http://schemas.microsoft.com/office/drawing/2014/main" val="1920468882"/>
                    </a:ext>
                  </a:extLst>
                </a:gridCol>
              </a:tblGrid>
              <a:tr h="331080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•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단체명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직원수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7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 포함</a:t>
                      </a:r>
                      <a:r>
                        <a:rPr lang="en-US" altLang="ko-KR" sz="7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신청자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117662"/>
                  </a:ext>
                </a:extLst>
              </a:tr>
              <a:tr h="33108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301059"/>
                  </a:ext>
                </a:extLst>
              </a:tr>
              <a:tr h="3310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홈피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(SNS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채널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992023"/>
                  </a:ext>
                </a:extLst>
              </a:tr>
              <a:tr h="396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소개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설립배경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091598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주요사업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2605"/>
                  </a:ext>
                </a:extLst>
              </a:tr>
              <a:tr h="70714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신청이유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상세기술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396444"/>
                  </a:ext>
                </a:extLst>
              </a:tr>
              <a:tr h="1080000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예술기업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멘토제를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통해 가장 해결하고 싶거나 점검하고 싶은 이슈의 분야 </a:t>
                      </a:r>
                      <a:r>
                        <a:rPr lang="ko-KR" altLang="en-US" sz="1000" b="1" u="sng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우선순위 </a:t>
                      </a:r>
                      <a:r>
                        <a:rPr lang="en-US" altLang="ko-KR" sz="1000" b="1" u="sng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1000" b="1" u="sng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를 선정하고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상세 내용을 작성해 주십시오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* 이슈분야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경영 및 조직관리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조직분석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조직 재설계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조직문화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조직 정체성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인력 육성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CEO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조직관리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리더십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역량개발 등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경영비즈니스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마케팅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수익모델 등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경영 효율화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업무 효율화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업무 프로세스 개선 등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기타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그 외 해결하고 싶은 이슈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7777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이슈 분야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상세 내용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: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해결하고 싶은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이슈에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대해서 현재 상황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(as is)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과 기대하는 변화 상황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(To be)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상세히 작성해주십시오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513053"/>
                  </a:ext>
                </a:extLst>
              </a:tr>
              <a:tr h="421132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11255"/>
                  </a:ext>
                </a:extLst>
              </a:tr>
              <a:tr h="421132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492915"/>
                  </a:ext>
                </a:extLst>
              </a:tr>
              <a:tr h="4211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13256"/>
                  </a:ext>
                </a:extLst>
              </a:tr>
              <a:tr h="42987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멘토제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참여시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염려점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  <a:latin typeface="나눔스퀘어 네오 Bold" panose="00000800000000000000" pitchFamily="2" charset="-127"/>
                        <a:ea typeface="나눔스퀘어 네오 Bold" panose="00000800000000000000" pitchFamily="2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444922"/>
                  </a:ext>
                </a:extLst>
              </a:tr>
              <a:tr h="42987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u="sng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현재 참여 중인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창업지원사업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멘토링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컨설팅의 이름을 작성해주세요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없을 시 ‘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해당없음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’ 기재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963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24206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4">
      <a:majorFont>
        <a:latin typeface="Pretendard Black"/>
        <a:ea typeface="Pretendard ExtraBold"/>
        <a:cs typeface=""/>
      </a:majorFont>
      <a:minorFont>
        <a:latin typeface="Pretendard ExtraBold"/>
        <a:ea typeface="Pretendard SemiBold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AF4"/>
        </a:solidFill>
        <a:ln>
          <a:solidFill>
            <a:schemeClr val="tx1"/>
          </a:solidFill>
        </a:ln>
      </a:spPr>
      <a:bodyPr rtlCol="0" anchor="ctr"/>
      <a:lstStyle>
        <a:defPPr algn="l" latinLnBrk="0">
          <a:spcAft>
            <a:spcPts val="600"/>
          </a:spcAft>
          <a:defRPr sz="1400" spc="-45" dirty="0" smtClean="0">
            <a:ln>
              <a:solidFill>
                <a:schemeClr val="accent1">
                  <a:alpha val="0"/>
                </a:schemeClr>
              </a:solidFill>
            </a:ln>
            <a:solidFill>
              <a:srgbClr val="0066FF"/>
            </a:solidFill>
            <a:latin typeface="나눔스퀘어 네오 Bold" panose="00000800000000000000" pitchFamily="2" charset="-127"/>
            <a:ea typeface="나눔스퀘어 네오 Bold" panose="00000800000000000000" pitchFamily="2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>
        <a:spAutoFit/>
      </a:bodyPr>
      <a:lstStyle>
        <a:defPPr marL="285750" indent="-285750" algn="l" latinLnBrk="0">
          <a:spcAft>
            <a:spcPts val="300"/>
          </a:spcAft>
          <a:buFont typeface="Wingdings" panose="05000000000000000000" pitchFamily="2" charset="2"/>
          <a:buChar char="l"/>
          <a:defRPr b="1" dirty="0" smtClean="0">
            <a:ln>
              <a:solidFill>
                <a:schemeClr val="accent1">
                  <a:alpha val="0"/>
                </a:schemeClr>
              </a:solidFill>
            </a:ln>
            <a:latin typeface="나눔스퀘어 Bold" panose="020B0600000101010101" pitchFamily="50" charset="-127"/>
            <a:ea typeface="나눔스퀘어 Bold" panose="020B0600000101010101" pitchFamily="50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3269</TotalTime>
  <Words>174</Words>
  <Application>Microsoft Office PowerPoint</Application>
  <PresentationFormat>A4 용지(210x297mm)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Pretendard Medium</vt:lpstr>
      <vt:lpstr>나눔스퀘어 네오 Bold</vt:lpstr>
      <vt:lpstr>나눔스퀘어 네오 Heavy</vt:lpstr>
      <vt:lpstr>맑은 고딕</vt:lpstr>
      <vt:lpstr>Pretendard ExtraBold</vt:lpstr>
      <vt:lpstr>Arial</vt:lpstr>
      <vt:lpstr>2_Office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상아 이</dc:creator>
  <cp:lastModifiedBy>user</cp:lastModifiedBy>
  <cp:revision>1170</cp:revision>
  <cp:lastPrinted>2024-04-25T08:23:59Z</cp:lastPrinted>
  <dcterms:created xsi:type="dcterms:W3CDTF">2020-11-03T02:27:30Z</dcterms:created>
  <dcterms:modified xsi:type="dcterms:W3CDTF">2024-04-26T01:02:17Z</dcterms:modified>
</cp:coreProperties>
</file>